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9" r:id="rId2"/>
    <p:sldId id="280" r:id="rId3"/>
    <p:sldId id="281" r:id="rId4"/>
    <p:sldId id="282" r:id="rId5"/>
    <p:sldId id="270" r:id="rId6"/>
    <p:sldId id="271" r:id="rId7"/>
    <p:sldId id="278" r:id="rId8"/>
    <p:sldId id="272" r:id="rId9"/>
    <p:sldId id="27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10/29/19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is driving by a field and he recalls some information that he wants to store right away. Since he is driving, he can’t possibly write it or type it. </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a:t>
            </a:fld>
            <a:endParaRPr lang="en-US"/>
          </a:p>
        </p:txBody>
      </p:sp>
    </p:spTree>
    <p:extLst>
      <p:ext uri="{BB962C8B-B14F-4D97-AF65-F5344CB8AC3E}">
        <p14:creationId xmlns:p14="http://schemas.microsoft.com/office/powerpoint/2010/main" val="172077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is driving and he wants to read some notes that he had previously created. Since he is driving, he can’t look at his phone or sticky notes to read what he had written.</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Tree>
    <p:extLst>
      <p:ext uri="{BB962C8B-B14F-4D97-AF65-F5344CB8AC3E}">
        <p14:creationId xmlns:p14="http://schemas.microsoft.com/office/powerpoint/2010/main" val="143797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is driving and disconnected from his workspace. He has no clue about any critical situation regarding work, may it be regarding the fields, machines etc. </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Tree>
    <p:extLst>
      <p:ext uri="{BB962C8B-B14F-4D97-AF65-F5344CB8AC3E}">
        <p14:creationId xmlns:p14="http://schemas.microsoft.com/office/powerpoint/2010/main" val="117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user drives by a field and he wishes to get some updates regarding those fields and the machines employed there, without having to get out of the car. </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Tree>
    <p:extLst>
      <p:ext uri="{BB962C8B-B14F-4D97-AF65-F5344CB8AC3E}">
        <p14:creationId xmlns:p14="http://schemas.microsoft.com/office/powerpoint/2010/main" val="122234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207852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79371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Tree>
    <p:extLst>
      <p:ext uri="{BB962C8B-B14F-4D97-AF65-F5344CB8AC3E}">
        <p14:creationId xmlns:p14="http://schemas.microsoft.com/office/powerpoint/2010/main" val="441762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Tree>
    <p:extLst>
      <p:ext uri="{BB962C8B-B14F-4D97-AF65-F5344CB8AC3E}">
        <p14:creationId xmlns:p14="http://schemas.microsoft.com/office/powerpoint/2010/main" val="1389251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Tree>
    <p:extLst>
      <p:ext uri="{BB962C8B-B14F-4D97-AF65-F5344CB8AC3E}">
        <p14:creationId xmlns:p14="http://schemas.microsoft.com/office/powerpoint/2010/main" val="463587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526164-A624-DE49-9797-B396BE8FE456}" type="datetime1">
              <a:rPr lang="en-US" smtClean="0"/>
              <a:t>10/29/19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9F67EC-AA6B-3E45-8CBC-F4AC0170AC12}" type="datetime1">
              <a:rPr lang="en-US" smtClean="0"/>
              <a:t>10/29/19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CDBCA-C0B7-1E4F-830D-FD635FE9235D}" type="datetime1">
              <a:rPr lang="en-US" smtClean="0"/>
              <a:t>10/29/19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F16B43-A155-5D44-A03F-F11A896AB558}" type="datetime1">
              <a:rPr lang="en-US" smtClean="0"/>
              <a:t>10/29/19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5E413-6AFB-1B4B-B44E-5233B3C2B238}" type="datetime1">
              <a:rPr lang="en-US" smtClean="0"/>
              <a:t>10/29/19</a:t>
            </a:fld>
            <a:endParaRPr lang="en-US"/>
          </a:p>
        </p:txBody>
      </p:sp>
      <p:sp>
        <p:nvSpPr>
          <p:cNvPr id="5" name="Footer Placeholder 4"/>
          <p:cNvSpPr>
            <a:spLocks noGrp="1"/>
          </p:cNvSpPr>
          <p:nvPr>
            <p:ph type="ftr" sz="quarter" idx="11"/>
          </p:nvPr>
        </p:nvSpPr>
        <p:spPr/>
        <p:txBody>
          <a:bodyPr/>
          <a:lstStyle/>
          <a:p>
            <a:r>
              <a:rPr lang="en-US"/>
              <a:t>Fraunhofer IESE - John Deere - CarPlay iOS (WS2019)</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D1A4C9-479F-C243-9695-52C97F629B79}" type="datetime1">
              <a:rPr lang="en-US" smtClean="0"/>
              <a:t>10/29/19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E2146A-14A3-0C4E-893F-BACE59508E62}" type="datetime1">
              <a:rPr lang="en-US" smtClean="0"/>
              <a:t>10/29/19</a:t>
            </a:fld>
            <a:endParaRPr lang="en-US"/>
          </a:p>
        </p:txBody>
      </p:sp>
      <p:sp>
        <p:nvSpPr>
          <p:cNvPr id="8" name="Footer Placeholder 7"/>
          <p:cNvSpPr>
            <a:spLocks noGrp="1"/>
          </p:cNvSpPr>
          <p:nvPr>
            <p:ph type="ftr" sz="quarter" idx="11"/>
          </p:nvPr>
        </p:nvSpPr>
        <p:spPr/>
        <p:txBody>
          <a:bodyPr/>
          <a:lstStyle/>
          <a:p>
            <a:r>
              <a:rPr lang="en-US"/>
              <a:t>Fraunhofer IESE - John Deere - CarPlay iOS (WS2019)</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AD639F-E066-F94A-B5D1-95A8E4805124}" type="datetime1">
              <a:rPr lang="en-US" smtClean="0"/>
              <a:t>10/29/19</a:t>
            </a:fld>
            <a:endParaRPr lang="en-US"/>
          </a:p>
        </p:txBody>
      </p:sp>
      <p:sp>
        <p:nvSpPr>
          <p:cNvPr id="4" name="Footer Placeholder 3"/>
          <p:cNvSpPr>
            <a:spLocks noGrp="1"/>
          </p:cNvSpPr>
          <p:nvPr>
            <p:ph type="ftr" sz="quarter" idx="11"/>
          </p:nvPr>
        </p:nvSpPr>
        <p:spPr/>
        <p:txBody>
          <a:bodyPr/>
          <a:lstStyle/>
          <a:p>
            <a:r>
              <a:rPr lang="en-US"/>
              <a:t>Fraunhofer IESE - John Deere - CarPlay iOS (WS2019)</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53C9CB-3DE4-C848-9E19-3A7E35126F6B}" type="datetime1">
              <a:rPr lang="en-US" smtClean="0"/>
              <a:t>10/29/19</a:t>
            </a:fld>
            <a:endParaRPr lang="en-US"/>
          </a:p>
        </p:txBody>
      </p:sp>
      <p:sp>
        <p:nvSpPr>
          <p:cNvPr id="3" name="Footer Placeholder 2"/>
          <p:cNvSpPr>
            <a:spLocks noGrp="1"/>
          </p:cNvSpPr>
          <p:nvPr>
            <p:ph type="ftr" sz="quarter" idx="11"/>
          </p:nvPr>
        </p:nvSpPr>
        <p:spPr/>
        <p:txBody>
          <a:bodyPr/>
          <a:lstStyle/>
          <a:p>
            <a:r>
              <a:rPr lang="en-US"/>
              <a:t>Fraunhofer IESE - John Deere - CarPlay iOS (WS2019)</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399655-422F-EA44-B870-1EF899CA197B}" type="datetime1">
              <a:rPr lang="en-US" smtClean="0"/>
              <a:t>10/29/19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7DCB0E-238B-B840-9DC3-28A7661B920A}" type="datetime1">
              <a:rPr lang="en-US" smtClean="0"/>
              <a:t>10/29/19</a:t>
            </a:fld>
            <a:endParaRPr lang="en-US"/>
          </a:p>
        </p:txBody>
      </p:sp>
      <p:sp>
        <p:nvSpPr>
          <p:cNvPr id="6" name="Footer Placeholder 5"/>
          <p:cNvSpPr>
            <a:spLocks noGrp="1"/>
          </p:cNvSpPr>
          <p:nvPr>
            <p:ph type="ftr" sz="quarter" idx="11"/>
          </p:nvPr>
        </p:nvSpPr>
        <p:spPr/>
        <p:txBody>
          <a:bodyPr/>
          <a:lstStyle/>
          <a:p>
            <a:r>
              <a:rPr lang="en-US"/>
              <a:t>Fraunhofer IESE - John Deere - CarPlay iOS (WS2019)</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BC32D-0DF5-444E-8ED3-5EFB750792DB}" type="datetime1">
              <a:rPr lang="en-US" smtClean="0"/>
              <a:t>10/29/19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Fraunhofer IESE - John Deere - CarPlay iOS (WS2019)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 1A</a:t>
            </a:r>
            <a:endParaRPr lang="en-US" dirty="0">
              <a:solidFill>
                <a:schemeClr val="accent6"/>
              </a:solidFill>
              <a:latin typeface="+mn-lt"/>
            </a:endParaRPr>
          </a:p>
        </p:txBody>
      </p:sp>
      <p:sp>
        <p:nvSpPr>
          <p:cNvPr id="3" name="Content Placeholder 2"/>
          <p:cNvSpPr>
            <a:spLocks noGrp="1"/>
          </p:cNvSpPr>
          <p:nvPr>
            <p:ph idx="1"/>
          </p:nvPr>
        </p:nvSpPr>
        <p:spPr/>
        <p:txBody>
          <a:bodyPr>
            <a:normAutofit/>
          </a:bodyPr>
          <a:lstStyle/>
          <a:p>
            <a:r>
              <a:rPr lang="en-US" dirty="0"/>
              <a:t>The user is driving by a </a:t>
            </a:r>
            <a:r>
              <a:rPr lang="en-US" dirty="0" smtClean="0"/>
              <a:t>field.</a:t>
            </a:r>
          </a:p>
          <a:p>
            <a:r>
              <a:rPr lang="en-US" dirty="0" smtClean="0"/>
              <a:t>Recalls </a:t>
            </a:r>
            <a:r>
              <a:rPr lang="en-US" dirty="0"/>
              <a:t>some information that </a:t>
            </a:r>
            <a:r>
              <a:rPr lang="en-US" dirty="0" smtClean="0"/>
              <a:t>is important.</a:t>
            </a:r>
          </a:p>
          <a:p>
            <a:r>
              <a:rPr lang="en-US" dirty="0" smtClean="0"/>
              <a:t>He </a:t>
            </a:r>
            <a:r>
              <a:rPr lang="en-US" dirty="0"/>
              <a:t>is </a:t>
            </a:r>
            <a:r>
              <a:rPr lang="en-US" dirty="0" smtClean="0"/>
              <a:t>driving. </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99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 1B</a:t>
            </a:r>
            <a:endParaRPr lang="en-US" dirty="0">
              <a:solidFill>
                <a:schemeClr val="accent6"/>
              </a:solidFill>
              <a:latin typeface="+mn-lt"/>
            </a:endParaRPr>
          </a:p>
        </p:txBody>
      </p:sp>
      <p:sp>
        <p:nvSpPr>
          <p:cNvPr id="3" name="Content Placeholder 2"/>
          <p:cNvSpPr>
            <a:spLocks noGrp="1"/>
          </p:cNvSpPr>
          <p:nvPr>
            <p:ph idx="1"/>
          </p:nvPr>
        </p:nvSpPr>
        <p:spPr/>
        <p:txBody>
          <a:bodyPr>
            <a:normAutofit/>
          </a:bodyPr>
          <a:lstStyle/>
          <a:p>
            <a:r>
              <a:rPr lang="en-US" dirty="0" smtClean="0"/>
              <a:t>The </a:t>
            </a:r>
            <a:r>
              <a:rPr lang="en-US" dirty="0"/>
              <a:t>user is </a:t>
            </a:r>
            <a:r>
              <a:rPr lang="en-US" dirty="0" smtClean="0"/>
              <a:t>driving.</a:t>
            </a:r>
          </a:p>
          <a:p>
            <a:r>
              <a:rPr lang="en-US" dirty="0" smtClean="0"/>
              <a:t>Wants </a:t>
            </a:r>
            <a:r>
              <a:rPr lang="en-US" dirty="0"/>
              <a:t>to read </a:t>
            </a:r>
            <a:r>
              <a:rPr lang="en-US" b="1" dirty="0" smtClean="0"/>
              <a:t>notes</a:t>
            </a:r>
            <a:r>
              <a:rPr lang="en-US" dirty="0" smtClean="0"/>
              <a:t> </a:t>
            </a:r>
            <a:r>
              <a:rPr lang="en-US" dirty="0"/>
              <a:t>that </a:t>
            </a:r>
            <a:r>
              <a:rPr lang="en-US" dirty="0" smtClean="0"/>
              <a:t>was </a:t>
            </a:r>
            <a:r>
              <a:rPr lang="en-US" dirty="0"/>
              <a:t>previously created</a:t>
            </a:r>
            <a:r>
              <a:rPr lang="en-US" dirty="0" smtClean="0"/>
              <a:t>.</a:t>
            </a:r>
          </a:p>
          <a:p>
            <a:r>
              <a:rPr lang="en-US" dirty="0" smtClean="0"/>
              <a:t>He </a:t>
            </a:r>
            <a:r>
              <a:rPr lang="en-US" dirty="0"/>
              <a:t>is </a:t>
            </a:r>
            <a:r>
              <a:rPr lang="en-US" dirty="0" smtClean="0"/>
              <a:t>driving.</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516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 2</a:t>
            </a:r>
            <a:endParaRPr lang="en-US" dirty="0">
              <a:solidFill>
                <a:schemeClr val="accent6"/>
              </a:solidFill>
              <a:latin typeface="+mn-lt"/>
            </a:endParaRPr>
          </a:p>
        </p:txBody>
      </p:sp>
      <p:sp>
        <p:nvSpPr>
          <p:cNvPr id="3" name="Content Placeholder 2"/>
          <p:cNvSpPr>
            <a:spLocks noGrp="1"/>
          </p:cNvSpPr>
          <p:nvPr>
            <p:ph idx="1"/>
          </p:nvPr>
        </p:nvSpPr>
        <p:spPr/>
        <p:txBody>
          <a:bodyPr>
            <a:normAutofit/>
          </a:bodyPr>
          <a:lstStyle/>
          <a:p>
            <a:r>
              <a:rPr lang="en-US" dirty="0" smtClean="0"/>
              <a:t>The </a:t>
            </a:r>
            <a:r>
              <a:rPr lang="en-US" dirty="0"/>
              <a:t>user is </a:t>
            </a:r>
            <a:r>
              <a:rPr lang="en-US" dirty="0" smtClean="0"/>
              <a:t>driving.</a:t>
            </a:r>
          </a:p>
          <a:p>
            <a:r>
              <a:rPr lang="en-US" dirty="0" smtClean="0"/>
              <a:t> Disconnected </a:t>
            </a:r>
            <a:r>
              <a:rPr lang="en-US" dirty="0"/>
              <a:t>from </a:t>
            </a:r>
            <a:r>
              <a:rPr lang="en-US" dirty="0" smtClean="0"/>
              <a:t>workspace</a:t>
            </a:r>
            <a:r>
              <a:rPr lang="en-US" dirty="0"/>
              <a:t>. </a:t>
            </a:r>
            <a:endParaRPr lang="en-US" dirty="0" smtClean="0"/>
          </a:p>
          <a:p>
            <a:r>
              <a:rPr lang="en-US" dirty="0" smtClean="0"/>
              <a:t>No clue </a:t>
            </a:r>
            <a:r>
              <a:rPr lang="en-US" dirty="0"/>
              <a:t>about </a:t>
            </a:r>
            <a:r>
              <a:rPr lang="en-US" dirty="0" smtClean="0"/>
              <a:t>critical </a:t>
            </a:r>
            <a:r>
              <a:rPr lang="en-US" b="1" dirty="0" smtClean="0"/>
              <a:t>notification</a:t>
            </a:r>
            <a:r>
              <a:rPr lang="en-US" dirty="0" smtClean="0"/>
              <a:t>.</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37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 3</a:t>
            </a:r>
            <a:endParaRPr lang="en-US" dirty="0">
              <a:solidFill>
                <a:schemeClr val="accent6"/>
              </a:solidFill>
              <a:latin typeface="+mn-lt"/>
            </a:endParaRPr>
          </a:p>
        </p:txBody>
      </p:sp>
      <p:sp>
        <p:nvSpPr>
          <p:cNvPr id="3" name="Content Placeholder 2"/>
          <p:cNvSpPr>
            <a:spLocks noGrp="1"/>
          </p:cNvSpPr>
          <p:nvPr>
            <p:ph idx="1"/>
          </p:nvPr>
        </p:nvSpPr>
        <p:spPr/>
        <p:txBody>
          <a:bodyPr>
            <a:normAutofit/>
          </a:bodyPr>
          <a:lstStyle/>
          <a:p>
            <a:r>
              <a:rPr lang="en-US" dirty="0" smtClean="0"/>
              <a:t>The </a:t>
            </a:r>
            <a:r>
              <a:rPr lang="en-US" dirty="0"/>
              <a:t>user drives by a </a:t>
            </a:r>
            <a:r>
              <a:rPr lang="en-US" dirty="0" smtClean="0"/>
              <a:t>field.</a:t>
            </a:r>
          </a:p>
          <a:p>
            <a:r>
              <a:rPr lang="en-US" dirty="0" smtClean="0"/>
              <a:t>Wishes </a:t>
            </a:r>
            <a:r>
              <a:rPr lang="en-US" dirty="0"/>
              <a:t>to get </a:t>
            </a:r>
            <a:r>
              <a:rPr lang="en-US" dirty="0" smtClean="0"/>
              <a:t>corresponding </a:t>
            </a:r>
            <a:r>
              <a:rPr lang="en-US" b="1" dirty="0" smtClean="0"/>
              <a:t>update</a:t>
            </a:r>
            <a:r>
              <a:rPr lang="en-US" dirty="0" smtClean="0"/>
              <a:t>.</a:t>
            </a:r>
          </a:p>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6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Features</a:t>
            </a:r>
          </a:p>
        </p:txBody>
      </p:sp>
      <p:sp>
        <p:nvSpPr>
          <p:cNvPr id="3" name="Content Placeholder 2"/>
          <p:cNvSpPr>
            <a:spLocks noGrp="1"/>
          </p:cNvSpPr>
          <p:nvPr>
            <p:ph idx="1"/>
          </p:nvPr>
        </p:nvSpPr>
        <p:spPr/>
        <p:txBody>
          <a:bodyPr>
            <a:normAutofit/>
          </a:bodyPr>
          <a:lstStyle/>
          <a:p>
            <a:r>
              <a:rPr lang="en-US" dirty="0"/>
              <a:t>Notes</a:t>
            </a:r>
          </a:p>
          <a:p>
            <a:pPr lvl="1"/>
            <a:r>
              <a:rPr lang="en-US" dirty="0"/>
              <a:t>User can </a:t>
            </a:r>
            <a:r>
              <a:rPr lang="en-US" dirty="0" smtClean="0"/>
              <a:t>create and hear </a:t>
            </a:r>
            <a:r>
              <a:rPr lang="en-US" dirty="0"/>
              <a:t>voice notes through </a:t>
            </a:r>
            <a:r>
              <a:rPr lang="en-US" dirty="0" err="1" smtClean="0"/>
              <a:t>CarPlay</a:t>
            </a:r>
            <a:r>
              <a:rPr lang="en-US" dirty="0" smtClean="0"/>
              <a:t>.</a:t>
            </a:r>
            <a:endParaRPr lang="en-US" dirty="0"/>
          </a:p>
          <a:p>
            <a:r>
              <a:rPr lang="en-US" dirty="0" smtClean="0"/>
              <a:t>Notifications </a:t>
            </a:r>
            <a:r>
              <a:rPr lang="en-US" dirty="0"/>
              <a:t>on CarPlay</a:t>
            </a:r>
          </a:p>
          <a:p>
            <a:pPr lvl="1"/>
            <a:r>
              <a:rPr lang="en-US" dirty="0"/>
              <a:t>User </a:t>
            </a:r>
            <a:r>
              <a:rPr lang="en-US" dirty="0" smtClean="0"/>
              <a:t>receives critical notifications.</a:t>
            </a:r>
            <a:endParaRPr lang="en-US" dirty="0">
              <a:solidFill>
                <a:srgbClr val="FF0000"/>
              </a:solidFill>
            </a:endParaRPr>
          </a:p>
          <a:p>
            <a:r>
              <a:rPr lang="en-US" dirty="0" smtClean="0"/>
              <a:t>Updates </a:t>
            </a:r>
            <a:r>
              <a:rPr lang="en-US" dirty="0"/>
              <a:t>on CarPlay</a:t>
            </a:r>
          </a:p>
          <a:p>
            <a:pPr lvl="1"/>
            <a:r>
              <a:rPr lang="en-US" dirty="0"/>
              <a:t>User receives important updates regarding the fields </a:t>
            </a:r>
            <a:r>
              <a:rPr lang="en-US" u="sng" dirty="0"/>
              <a:t>in the </a:t>
            </a:r>
            <a:r>
              <a:rPr lang="en-US" u="sng" dirty="0" smtClean="0"/>
              <a:t>vicinity</a:t>
            </a:r>
            <a:endParaRPr lang="en-US" u="sng"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91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Use case</a:t>
            </a:r>
          </a:p>
        </p:txBody>
      </p:sp>
      <p:pic>
        <p:nvPicPr>
          <p:cNvPr id="7" name="Content Placeholder 6"/>
          <p:cNvPicPr>
            <a:picLocks noGrp="1" noChangeAspect="1"/>
          </p:cNvPicPr>
          <p:nvPr>
            <p:ph idx="1"/>
          </p:nvPr>
        </p:nvPicPr>
        <p:blipFill>
          <a:blip r:embed="rId3"/>
          <a:stretch>
            <a:fillRect/>
          </a:stretch>
        </p:blipFill>
        <p:spPr>
          <a:xfrm>
            <a:off x="582612" y="1554360"/>
            <a:ext cx="1166679" cy="1166679"/>
          </a:xfrm>
          <a:prstGeom prst="rect">
            <a:avLst/>
          </a:prstGeom>
        </p:spPr>
      </p:pic>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430063" y="1554360"/>
            <a:ext cx="2936834" cy="989018"/>
          </a:xfrm>
          <a:prstGeom prst="rect">
            <a:avLst/>
          </a:prstGeom>
        </p:spPr>
      </p:pic>
      <p:pic>
        <p:nvPicPr>
          <p:cNvPr id="12" name="Picture 11"/>
          <p:cNvPicPr>
            <a:picLocks noChangeAspect="1"/>
          </p:cNvPicPr>
          <p:nvPr/>
        </p:nvPicPr>
        <p:blipFill>
          <a:blip r:embed="rId5"/>
          <a:stretch>
            <a:fillRect/>
          </a:stretch>
        </p:blipFill>
        <p:spPr>
          <a:xfrm>
            <a:off x="3687765" y="2895504"/>
            <a:ext cx="701670" cy="701670"/>
          </a:xfrm>
          <a:prstGeom prst="rect">
            <a:avLst/>
          </a:prstGeom>
        </p:spPr>
      </p:pic>
      <p:pic>
        <p:nvPicPr>
          <p:cNvPr id="13" name="Picture 12"/>
          <p:cNvPicPr>
            <a:picLocks noChangeAspect="1"/>
          </p:cNvPicPr>
          <p:nvPr/>
        </p:nvPicPr>
        <p:blipFill>
          <a:blip r:embed="rId6"/>
          <a:stretch>
            <a:fillRect/>
          </a:stretch>
        </p:blipFill>
        <p:spPr>
          <a:xfrm>
            <a:off x="7400592" y="726361"/>
            <a:ext cx="827999" cy="827999"/>
          </a:xfrm>
          <a:prstGeom prst="rect">
            <a:avLst/>
          </a:prstGeom>
        </p:spPr>
      </p:pic>
      <p:pic>
        <p:nvPicPr>
          <p:cNvPr id="14" name="Picture 13"/>
          <p:cNvPicPr>
            <a:picLocks noChangeAspect="1"/>
          </p:cNvPicPr>
          <p:nvPr/>
        </p:nvPicPr>
        <p:blipFill>
          <a:blip r:embed="rId7"/>
          <a:stretch>
            <a:fillRect/>
          </a:stretch>
        </p:blipFill>
        <p:spPr>
          <a:xfrm>
            <a:off x="7400592" y="4716305"/>
            <a:ext cx="1099461" cy="1099461"/>
          </a:xfrm>
          <a:prstGeom prst="rect">
            <a:avLst/>
          </a:prstGeom>
        </p:spPr>
      </p:pic>
      <p:pic>
        <p:nvPicPr>
          <p:cNvPr id="15" name="Picture 14"/>
          <p:cNvPicPr>
            <a:picLocks noChangeAspect="1"/>
          </p:cNvPicPr>
          <p:nvPr/>
        </p:nvPicPr>
        <p:blipFill>
          <a:blip r:embed="rId8"/>
          <a:stretch>
            <a:fillRect/>
          </a:stretch>
        </p:blipFill>
        <p:spPr>
          <a:xfrm>
            <a:off x="7400592" y="2763881"/>
            <a:ext cx="964915" cy="964915"/>
          </a:xfrm>
          <a:prstGeom prst="rect">
            <a:avLst/>
          </a:prstGeom>
        </p:spPr>
      </p:pic>
      <p:cxnSp>
        <p:nvCxnSpPr>
          <p:cNvPr id="18" name="Elbow Connector 17"/>
          <p:cNvCxnSpPr>
            <a:stCxn id="12" idx="3"/>
            <a:endCxn id="13" idx="1"/>
          </p:cNvCxnSpPr>
          <p:nvPr/>
        </p:nvCxnSpPr>
        <p:spPr>
          <a:xfrm flipV="1">
            <a:off x="4389435" y="1140361"/>
            <a:ext cx="3011157" cy="210597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p:cNvCxnSpPr/>
          <p:nvPr/>
        </p:nvCxnSpPr>
        <p:spPr>
          <a:xfrm rot="16200000" flipH="1">
            <a:off x="5644965" y="3495336"/>
            <a:ext cx="2020750" cy="15206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879938" y="3257458"/>
            <a:ext cx="1520654" cy="1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p:cNvCxnSpPr>
            <a:stCxn id="34" idx="1"/>
            <a:endCxn id="7" idx="2"/>
          </p:cNvCxnSpPr>
          <p:nvPr/>
        </p:nvCxnSpPr>
        <p:spPr>
          <a:xfrm rot="10800000">
            <a:off x="1165952" y="2721040"/>
            <a:ext cx="632396" cy="524247"/>
          </a:xfrm>
          <a:prstGeom prst="bent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9"/>
          <a:stretch>
            <a:fillRect/>
          </a:stretch>
        </p:blipFill>
        <p:spPr>
          <a:xfrm>
            <a:off x="1798348" y="2850308"/>
            <a:ext cx="789956" cy="789956"/>
          </a:xfrm>
          <a:prstGeom prst="rect">
            <a:avLst/>
          </a:prstGeom>
        </p:spPr>
      </p:pic>
      <p:cxnSp>
        <p:nvCxnSpPr>
          <p:cNvPr id="37" name="Elbow Connector 36"/>
          <p:cNvCxnSpPr>
            <a:stCxn id="12" idx="1"/>
            <a:endCxn id="34" idx="3"/>
          </p:cNvCxnSpPr>
          <p:nvPr/>
        </p:nvCxnSpPr>
        <p:spPr>
          <a:xfrm rot="10800000">
            <a:off x="2588305" y="3245287"/>
            <a:ext cx="1099461" cy="1053"/>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8500053" y="520861"/>
            <a:ext cx="1234256" cy="492443"/>
          </a:xfrm>
          <a:prstGeom prst="rect">
            <a:avLst/>
          </a:prstGeom>
          <a:noFill/>
        </p:spPr>
        <p:txBody>
          <a:bodyPr wrap="square" rtlCol="0">
            <a:spAutoFit/>
          </a:bodyPr>
          <a:lstStyle/>
          <a:p>
            <a:r>
              <a:rPr lang="en-US" sz="1400" dirty="0">
                <a:solidFill>
                  <a:schemeClr val="accent6"/>
                </a:solidFill>
              </a:rPr>
              <a:t>NOTIFICATION</a:t>
            </a:r>
          </a:p>
          <a:p>
            <a:endParaRPr lang="en-US" sz="1200" dirty="0">
              <a:solidFill>
                <a:schemeClr val="accent6"/>
              </a:solidFill>
            </a:endParaRPr>
          </a:p>
        </p:txBody>
      </p:sp>
      <p:sp>
        <p:nvSpPr>
          <p:cNvPr id="52" name="TextBox 51"/>
          <p:cNvSpPr txBox="1"/>
          <p:nvPr/>
        </p:nvSpPr>
        <p:spPr>
          <a:xfrm>
            <a:off x="8500053" y="2787998"/>
            <a:ext cx="2183380" cy="307777"/>
          </a:xfrm>
          <a:prstGeom prst="rect">
            <a:avLst/>
          </a:prstGeom>
          <a:noFill/>
        </p:spPr>
        <p:txBody>
          <a:bodyPr wrap="square" rtlCol="0">
            <a:spAutoFit/>
          </a:bodyPr>
          <a:lstStyle/>
          <a:p>
            <a:r>
              <a:rPr lang="en-US" sz="1400" dirty="0">
                <a:solidFill>
                  <a:schemeClr val="accent6"/>
                </a:solidFill>
              </a:rPr>
              <a:t>NOTES</a:t>
            </a:r>
          </a:p>
        </p:txBody>
      </p:sp>
      <p:sp>
        <p:nvSpPr>
          <p:cNvPr id="53" name="TextBox 52"/>
          <p:cNvSpPr txBox="1"/>
          <p:nvPr/>
        </p:nvSpPr>
        <p:spPr>
          <a:xfrm>
            <a:off x="8538996" y="4800697"/>
            <a:ext cx="767050" cy="307777"/>
          </a:xfrm>
          <a:prstGeom prst="rect">
            <a:avLst/>
          </a:prstGeom>
          <a:noFill/>
        </p:spPr>
        <p:txBody>
          <a:bodyPr wrap="square" rtlCol="0">
            <a:spAutoFit/>
          </a:bodyPr>
          <a:lstStyle/>
          <a:p>
            <a:r>
              <a:rPr lang="en-US" sz="1400" dirty="0">
                <a:solidFill>
                  <a:schemeClr val="accent6"/>
                </a:solidFill>
              </a:rPr>
              <a:t>UPDATE</a:t>
            </a:r>
          </a:p>
        </p:txBody>
      </p:sp>
      <p:sp>
        <p:nvSpPr>
          <p:cNvPr id="3" name="TextBox 2"/>
          <p:cNvSpPr txBox="1"/>
          <p:nvPr/>
        </p:nvSpPr>
        <p:spPr>
          <a:xfrm>
            <a:off x="9606987" y="2721039"/>
            <a:ext cx="2037145" cy="1200329"/>
          </a:xfrm>
          <a:prstGeom prst="rect">
            <a:avLst/>
          </a:prstGeom>
          <a:noFill/>
        </p:spPr>
        <p:txBody>
          <a:bodyPr wrap="square" rtlCol="0">
            <a:spAutoFit/>
          </a:bodyPr>
          <a:lstStyle/>
          <a:p>
            <a:pPr marL="171450" indent="-171450">
              <a:buFont typeface="Arial" charset="0"/>
              <a:buChar char="•"/>
            </a:pPr>
            <a:r>
              <a:rPr lang="en-US" sz="1200" dirty="0"/>
              <a:t>Create note</a:t>
            </a:r>
          </a:p>
          <a:p>
            <a:pPr marL="171450" indent="-171450">
              <a:buFont typeface="Arial" charset="0"/>
              <a:buChar char="•"/>
            </a:pPr>
            <a:r>
              <a:rPr lang="en-US" sz="1200" dirty="0"/>
              <a:t>Store note in iPhone</a:t>
            </a:r>
          </a:p>
          <a:p>
            <a:pPr marL="171450" indent="-171450">
              <a:buFont typeface="Arial" charset="0"/>
              <a:buChar char="•"/>
            </a:pPr>
            <a:r>
              <a:rPr lang="en-US" sz="1200" dirty="0"/>
              <a:t>Store note in JD database</a:t>
            </a:r>
          </a:p>
          <a:p>
            <a:pPr marL="171450" indent="-171450">
              <a:buFont typeface="Arial" charset="0"/>
              <a:buChar char="•"/>
            </a:pPr>
            <a:r>
              <a:rPr lang="en-US" sz="1200" dirty="0"/>
              <a:t>Review note in iPhone</a:t>
            </a:r>
          </a:p>
          <a:p>
            <a:pPr marL="171450" indent="-171450">
              <a:buFont typeface="Arial" charset="0"/>
              <a:buChar char="•"/>
            </a:pPr>
            <a:r>
              <a:rPr lang="en-US" sz="1200" dirty="0"/>
              <a:t>Review note in other JD application</a:t>
            </a:r>
          </a:p>
        </p:txBody>
      </p:sp>
      <p:sp>
        <p:nvSpPr>
          <p:cNvPr id="8" name="TextBox 7"/>
          <p:cNvSpPr txBox="1"/>
          <p:nvPr/>
        </p:nvSpPr>
        <p:spPr>
          <a:xfrm>
            <a:off x="9606988" y="4716305"/>
            <a:ext cx="2048720" cy="830997"/>
          </a:xfrm>
          <a:prstGeom prst="rect">
            <a:avLst/>
          </a:prstGeom>
          <a:noFill/>
        </p:spPr>
        <p:txBody>
          <a:bodyPr wrap="square" rtlCol="0">
            <a:spAutoFit/>
          </a:bodyPr>
          <a:lstStyle/>
          <a:p>
            <a:pPr marL="171450" indent="-171450">
              <a:buFont typeface="Arial" charset="0"/>
              <a:buChar char="•"/>
            </a:pPr>
            <a:r>
              <a:rPr lang="en-US" sz="1200" dirty="0"/>
              <a:t>User asks update of nearby field</a:t>
            </a:r>
          </a:p>
          <a:p>
            <a:pPr marL="171450" indent="-171450">
              <a:buFont typeface="Arial" charset="0"/>
              <a:buChar char="•"/>
            </a:pPr>
            <a:r>
              <a:rPr lang="en-US" sz="1200" dirty="0"/>
              <a:t>Siri calculate nearby field and give update</a:t>
            </a:r>
          </a:p>
        </p:txBody>
      </p:sp>
      <p:sp>
        <p:nvSpPr>
          <p:cNvPr id="23" name="TextBox 22"/>
          <p:cNvSpPr txBox="1"/>
          <p:nvPr/>
        </p:nvSpPr>
        <p:spPr>
          <a:xfrm>
            <a:off x="9606988" y="520862"/>
            <a:ext cx="2085370" cy="476156"/>
          </a:xfrm>
          <a:prstGeom prst="rect">
            <a:avLst/>
          </a:prstGeom>
          <a:noFill/>
        </p:spPr>
        <p:txBody>
          <a:bodyPr wrap="square" rtlCol="0">
            <a:spAutoFit/>
          </a:bodyPr>
          <a:lstStyle/>
          <a:p>
            <a:pPr marL="171450" indent="-171450">
              <a:buFont typeface="Arial" charset="0"/>
              <a:buChar char="•"/>
            </a:pPr>
            <a:r>
              <a:rPr lang="en-US" sz="1200" dirty="0" smtClean="0"/>
              <a:t>Read Announcement</a:t>
            </a:r>
          </a:p>
          <a:p>
            <a:pPr marL="171450" indent="-171450">
              <a:buFont typeface="Arial" charset="0"/>
              <a:buChar char="•"/>
            </a:pPr>
            <a:r>
              <a:rPr lang="en-US" sz="1200" dirty="0" smtClean="0"/>
              <a:t>Read Alerts</a:t>
            </a:r>
            <a:endParaRPr lang="en-US" sz="1200" dirty="0"/>
          </a:p>
        </p:txBody>
      </p:sp>
    </p:spTree>
    <p:extLst>
      <p:ext uri="{BB962C8B-B14F-4D97-AF65-F5344CB8AC3E}">
        <p14:creationId xmlns:p14="http://schemas.microsoft.com/office/powerpoint/2010/main" val="606518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Architecture overview</a:t>
            </a:r>
            <a:endParaRPr lang="en-US" dirty="0">
              <a:solidFill>
                <a:schemeClr val="accent6"/>
              </a:solidFill>
              <a:latin typeface="+mn-lt"/>
            </a:endParaRP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oogle Shape;105;g621148463b_0_7"/>
          <p:cNvGrpSpPr/>
          <p:nvPr/>
        </p:nvGrpSpPr>
        <p:grpSpPr>
          <a:xfrm>
            <a:off x="6771599" y="2238925"/>
            <a:ext cx="3686465" cy="3222900"/>
            <a:chOff x="7585450" y="2309100"/>
            <a:chExt cx="3686465" cy="3222900"/>
          </a:xfrm>
        </p:grpSpPr>
        <p:sp>
          <p:nvSpPr>
            <p:cNvPr id="8" name="Google Shape;106;g621148463b_0_7"/>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MyJD </a:t>
              </a:r>
              <a:endParaRPr b="1"/>
            </a:p>
            <a:p>
              <a:pPr marL="0" lvl="0" indent="0" algn="l" rtl="0">
                <a:spcBef>
                  <a:spcPts val="0"/>
                </a:spcBef>
                <a:spcAft>
                  <a:spcPts val="0"/>
                </a:spcAft>
                <a:buNone/>
              </a:pPr>
              <a:r>
                <a:rPr lang="en-US"/>
                <a:t>(file exchange)</a:t>
              </a:r>
              <a:endParaRPr/>
            </a:p>
          </p:txBody>
        </p:sp>
        <p:sp>
          <p:nvSpPr>
            <p:cNvPr id="9" name="Google Shape;107;g621148463b_0_7"/>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JDLink Machine Data </a:t>
              </a:r>
              <a:endParaRPr b="1"/>
            </a:p>
            <a:p>
              <a:pPr marL="0" lvl="0" indent="0" algn="l" rtl="0">
                <a:spcBef>
                  <a:spcPts val="0"/>
                </a:spcBef>
                <a:spcAft>
                  <a:spcPts val="0"/>
                </a:spcAft>
                <a:buNone/>
              </a:pPr>
              <a:r>
                <a:rPr lang="en-US"/>
                <a:t>(Equipment info)</a:t>
              </a:r>
              <a:endParaRPr/>
            </a:p>
          </p:txBody>
        </p:sp>
        <p:sp>
          <p:nvSpPr>
            <p:cNvPr id="10" name="Google Shape;108;g621148463b_0_7"/>
            <p:cNvSpPr/>
            <p:nvPr/>
          </p:nvSpPr>
          <p:spPr>
            <a:xfrm>
              <a:off x="8351661" y="392051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Field Connect</a:t>
              </a:r>
              <a:endParaRPr b="1"/>
            </a:p>
            <a:p>
              <a:pPr marL="0" lvl="0" indent="0" algn="l" rtl="0">
                <a:spcBef>
                  <a:spcPts val="0"/>
                </a:spcBef>
                <a:spcAft>
                  <a:spcPts val="0"/>
                </a:spcAft>
                <a:buNone/>
              </a:pPr>
              <a:r>
                <a:rPr lang="en-US"/>
                <a:t>(Field/Weather etc.)</a:t>
              </a:r>
              <a:endParaRPr/>
            </a:p>
          </p:txBody>
        </p:sp>
        <p:sp>
          <p:nvSpPr>
            <p:cNvPr id="11" name="Google Shape;109;g621148463b_0_7"/>
            <p:cNvSpPr/>
            <p:nvPr/>
          </p:nvSpPr>
          <p:spPr>
            <a:xfrm>
              <a:off x="7585450" y="2309100"/>
              <a:ext cx="766200" cy="3222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12" name="Google Shape;110;g621148463b_0_7"/>
            <p:cNvSpPr/>
            <p:nvPr/>
          </p:nvSpPr>
          <p:spPr>
            <a:xfrm>
              <a:off x="8351661" y="47314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pic>
        <p:nvPicPr>
          <p:cNvPr id="13" name="Google Shape;112;g621148463b_0_7"/>
          <p:cNvPicPr preferRelativeResize="0"/>
          <p:nvPr/>
        </p:nvPicPr>
        <p:blipFill>
          <a:blip r:embed="rId3">
            <a:alphaModFix/>
          </a:blip>
          <a:stretch>
            <a:fillRect/>
          </a:stretch>
        </p:blipFill>
        <p:spPr>
          <a:xfrm>
            <a:off x="1126224" y="2957785"/>
            <a:ext cx="3236326" cy="1785105"/>
          </a:xfrm>
          <a:prstGeom prst="rect">
            <a:avLst/>
          </a:prstGeom>
          <a:noFill/>
          <a:ln>
            <a:noFill/>
          </a:ln>
        </p:spPr>
      </p:pic>
      <p:cxnSp>
        <p:nvCxnSpPr>
          <p:cNvPr id="14" name="Google Shape;114;g621148463b_0_7"/>
          <p:cNvCxnSpPr/>
          <p:nvPr/>
        </p:nvCxnSpPr>
        <p:spPr>
          <a:xfrm>
            <a:off x="4362550" y="3850338"/>
            <a:ext cx="2409049" cy="37"/>
          </a:xfrm>
          <a:prstGeom prst="straightConnector1">
            <a:avLst/>
          </a:prstGeom>
          <a:noFill/>
          <a:ln w="38100" cap="flat" cmpd="sng">
            <a:solidFill>
              <a:schemeClr val="dk2"/>
            </a:solidFill>
            <a:prstDash val="solid"/>
            <a:round/>
            <a:headEnd type="none" w="med" len="med"/>
            <a:tailEnd type="none" w="med" len="med"/>
          </a:ln>
        </p:spPr>
      </p:cxnSp>
      <p:sp>
        <p:nvSpPr>
          <p:cNvPr id="15" name="Google Shape;116;g621148463b_0_7"/>
          <p:cNvSpPr txBox="1"/>
          <p:nvPr/>
        </p:nvSpPr>
        <p:spPr>
          <a:xfrm>
            <a:off x="4826644" y="3520975"/>
            <a:ext cx="1817224"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smtClean="0">
                <a:latin typeface="Twentieth Century"/>
                <a:ea typeface="Twentieth Century"/>
                <a:cs typeface="Twentieth Century"/>
                <a:sym typeface="Twentieth Century"/>
              </a:rPr>
              <a:t>HTTP / REST</a:t>
            </a:r>
            <a:endParaRPr b="1">
              <a:latin typeface="Twentieth Century"/>
              <a:ea typeface="Twentieth Century"/>
              <a:cs typeface="Twentieth Century"/>
              <a:sym typeface="Twentieth Century"/>
            </a:endParaRPr>
          </a:p>
        </p:txBody>
      </p:sp>
      <p:pic>
        <p:nvPicPr>
          <p:cNvPr id="16" name="Google Shape;120;g621148463b_0_7"/>
          <p:cNvPicPr preferRelativeResize="0"/>
          <p:nvPr/>
        </p:nvPicPr>
        <p:blipFill>
          <a:blip r:embed="rId4">
            <a:alphaModFix/>
          </a:blip>
          <a:stretch>
            <a:fillRect/>
          </a:stretch>
        </p:blipFill>
        <p:spPr>
          <a:xfrm>
            <a:off x="3716024" y="2811990"/>
            <a:ext cx="454200" cy="454200"/>
          </a:xfrm>
          <a:prstGeom prst="rect">
            <a:avLst/>
          </a:prstGeom>
          <a:noFill/>
          <a:ln>
            <a:noFill/>
          </a:ln>
        </p:spPr>
      </p:pic>
    </p:spTree>
    <p:extLst>
      <p:ext uri="{BB962C8B-B14F-4D97-AF65-F5344CB8AC3E}">
        <p14:creationId xmlns:p14="http://schemas.microsoft.com/office/powerpoint/2010/main" val="509330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iOS and </a:t>
            </a:r>
            <a:r>
              <a:rPr lang="en-US" dirty="0" err="1" smtClean="0">
                <a:solidFill>
                  <a:schemeClr val="accent6"/>
                </a:solidFill>
                <a:latin typeface="+mn-lt"/>
              </a:rPr>
              <a:t>Carplay</a:t>
            </a:r>
            <a:r>
              <a:rPr lang="en-US" dirty="0" smtClean="0">
                <a:solidFill>
                  <a:schemeClr val="accent6"/>
                </a:solidFill>
                <a:latin typeface="+mn-lt"/>
              </a:rPr>
              <a:t> Prototype</a:t>
            </a:r>
            <a:endParaRPr lang="en-US" dirty="0">
              <a:solidFill>
                <a:schemeClr val="accent6"/>
              </a:solidFill>
              <a:latin typeface="+mn-lt"/>
            </a:endParaRPr>
          </a:p>
        </p:txBody>
      </p:sp>
      <p:sp>
        <p:nvSpPr>
          <p:cNvPr id="3" name="Content Placeholder 2"/>
          <p:cNvSpPr>
            <a:spLocks noGrp="1"/>
          </p:cNvSpPr>
          <p:nvPr>
            <p:ph idx="1"/>
          </p:nvPr>
        </p:nvSpPr>
        <p:spPr/>
        <p:txBody>
          <a:bodyPr/>
          <a:lstStyle/>
          <a:p>
            <a:r>
              <a:rPr lang="en-US" dirty="0" smtClean="0"/>
              <a:t>Mockup screens with Siri developed in Adobe XD.</a:t>
            </a:r>
            <a:endParaRPr lang="en-US" dirty="0"/>
          </a:p>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2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Feature priority</a:t>
            </a:r>
            <a:endParaRPr lang="en-US" dirty="0">
              <a:solidFill>
                <a:schemeClr val="accent6"/>
              </a:solidFill>
              <a:latin typeface="+mn-lt"/>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a:t>Receive updates about fields in the vicinity</a:t>
            </a:r>
          </a:p>
          <a:p>
            <a:pPr marL="514350" indent="-514350">
              <a:buFont typeface="+mj-lt"/>
              <a:buAutoNum type="arabicPeriod"/>
            </a:pPr>
            <a:r>
              <a:rPr lang="en-US" dirty="0"/>
              <a:t>Receive updates about the machines in those fields</a:t>
            </a:r>
          </a:p>
          <a:p>
            <a:pPr marL="514350" indent="-514350">
              <a:buFont typeface="+mj-lt"/>
              <a:buAutoNum type="arabicPeriod"/>
            </a:pPr>
            <a:r>
              <a:rPr lang="en-US" dirty="0"/>
              <a:t>Receive notifications </a:t>
            </a:r>
          </a:p>
          <a:p>
            <a:pPr marL="514350" indent="-514350">
              <a:buFont typeface="+mj-lt"/>
              <a:buAutoNum type="arabicPeriod"/>
            </a:pPr>
            <a:r>
              <a:rPr lang="en-US" dirty="0"/>
              <a:t>Receive alerts</a:t>
            </a:r>
          </a:p>
          <a:p>
            <a:pPr marL="514350" indent="-514350">
              <a:buFont typeface="+mj-lt"/>
              <a:buAutoNum type="arabicPeriod"/>
            </a:pPr>
            <a:r>
              <a:rPr lang="en-US" dirty="0"/>
              <a:t>Create voice notes on CarPlay</a:t>
            </a:r>
          </a:p>
          <a:p>
            <a:pPr marL="514350" indent="-514350">
              <a:buFont typeface="+mj-lt"/>
              <a:buAutoNum type="arabicPeriod"/>
            </a:pPr>
            <a:r>
              <a:rPr lang="en-US" dirty="0"/>
              <a:t>Voice notes read to the user from CarPlay</a:t>
            </a:r>
          </a:p>
          <a:p>
            <a:pPr marL="514350" indent="-514350">
              <a:buFont typeface="+mj-lt"/>
              <a:buAutoNum type="arabicPeriod"/>
            </a:pPr>
            <a:r>
              <a:rPr lang="en-US" dirty="0"/>
              <a:t>Manage (edit, delete, read) notes from the </a:t>
            </a:r>
            <a:r>
              <a:rPr lang="en-US" dirty="0" smtClean="0"/>
              <a:t>iPhone</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a:solidFill>
                  <a:schemeClr val="bg1">
                    <a:lumMod val="95000"/>
                  </a:schemeClr>
                </a:solidFill>
              </a:rPr>
              <a:t>Fraunhofer</a:t>
            </a:r>
            <a:r>
              <a:rPr lang="en-US" dirty="0">
                <a:solidFill>
                  <a:schemeClr val="bg1">
                    <a:lumMod val="95000"/>
                  </a:schemeClr>
                </a:solidFill>
              </a:rPr>
              <a:t> IESE - John Deere - </a:t>
            </a:r>
            <a:r>
              <a:rPr lang="en-US" dirty="0" err="1">
                <a:solidFill>
                  <a:schemeClr val="bg1">
                    <a:lumMod val="95000"/>
                  </a:schemeClr>
                </a:solidFill>
              </a:rPr>
              <a:t>CarPlay</a:t>
            </a:r>
            <a:r>
              <a:rPr lang="en-US" dirty="0">
                <a:solidFill>
                  <a:schemeClr val="bg1">
                    <a:lumMod val="95000"/>
                  </a:schemeClr>
                </a:solidFill>
              </a:rPr>
              <a:t> iOS (WS2019)</a:t>
            </a: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46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3391</TotalTime>
  <Words>478</Words>
  <Application>Microsoft Macintosh PowerPoint</Application>
  <PresentationFormat>Widescreen</PresentationFormat>
  <Paragraphs>77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Twentieth Century</vt:lpstr>
      <vt:lpstr>Arial</vt:lpstr>
      <vt:lpstr>Office Theme</vt:lpstr>
      <vt:lpstr>Scenario 1A</vt:lpstr>
      <vt:lpstr>Scenario 1B</vt:lpstr>
      <vt:lpstr>Scenario 2</vt:lpstr>
      <vt:lpstr>Scenario 3</vt:lpstr>
      <vt:lpstr>Features</vt:lpstr>
      <vt:lpstr>Use case</vt:lpstr>
      <vt:lpstr>Architecture overview</vt:lpstr>
      <vt:lpstr>iOS and Carplay Prototype</vt:lpstr>
      <vt:lpstr>Feature priority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35</cp:revision>
  <dcterms:created xsi:type="dcterms:W3CDTF">2019-10-21T07:54:10Z</dcterms:created>
  <dcterms:modified xsi:type="dcterms:W3CDTF">2019-10-29T21:03:50Z</dcterms:modified>
</cp:coreProperties>
</file>